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5"/>
  </p:notesMasterIdLst>
  <p:sldIdLst>
    <p:sldId id="256" r:id="rId5"/>
    <p:sldId id="257" r:id="rId6"/>
    <p:sldId id="306" r:id="rId7"/>
    <p:sldId id="307" r:id="rId8"/>
    <p:sldId id="308" r:id="rId9"/>
    <p:sldId id="321" r:id="rId10"/>
    <p:sldId id="309" r:id="rId11"/>
    <p:sldId id="285" r:id="rId12"/>
    <p:sldId id="310" r:id="rId13"/>
    <p:sldId id="331" r:id="rId14"/>
    <p:sldId id="332" r:id="rId15"/>
    <p:sldId id="333" r:id="rId16"/>
    <p:sldId id="311" r:id="rId17"/>
    <p:sldId id="312" r:id="rId18"/>
    <p:sldId id="313" r:id="rId19"/>
    <p:sldId id="314" r:id="rId20"/>
    <p:sldId id="315" r:id="rId21"/>
    <p:sldId id="337" r:id="rId22"/>
    <p:sldId id="316" r:id="rId23"/>
    <p:sldId id="356" r:id="rId24"/>
    <p:sldId id="357" r:id="rId25"/>
    <p:sldId id="317" r:id="rId26"/>
    <p:sldId id="334" r:id="rId27"/>
    <p:sldId id="359" r:id="rId28"/>
    <p:sldId id="335" r:id="rId29"/>
    <p:sldId id="360" r:id="rId30"/>
    <p:sldId id="336" r:id="rId31"/>
    <p:sldId id="338" r:id="rId32"/>
    <p:sldId id="318" r:id="rId33"/>
    <p:sldId id="339" r:id="rId34"/>
    <p:sldId id="340" r:id="rId35"/>
    <p:sldId id="341" r:id="rId36"/>
    <p:sldId id="361" r:id="rId37"/>
    <p:sldId id="351" r:id="rId38"/>
    <p:sldId id="319" r:id="rId39"/>
    <p:sldId id="343" r:id="rId40"/>
    <p:sldId id="344" r:id="rId41"/>
    <p:sldId id="345" r:id="rId42"/>
    <p:sldId id="362" r:id="rId43"/>
    <p:sldId id="363" r:id="rId44"/>
    <p:sldId id="320" r:id="rId45"/>
    <p:sldId id="346" r:id="rId46"/>
    <p:sldId id="347" r:id="rId47"/>
    <p:sldId id="305" r:id="rId48"/>
    <p:sldId id="322" r:id="rId49"/>
    <p:sldId id="323" r:id="rId50"/>
    <p:sldId id="324" r:id="rId51"/>
    <p:sldId id="325" r:id="rId52"/>
    <p:sldId id="326" r:id="rId53"/>
    <p:sldId id="348" r:id="rId54"/>
    <p:sldId id="349" r:id="rId55"/>
    <p:sldId id="350" r:id="rId56"/>
    <p:sldId id="327" r:id="rId57"/>
    <p:sldId id="352" r:id="rId58"/>
    <p:sldId id="353" r:id="rId59"/>
    <p:sldId id="354" r:id="rId60"/>
    <p:sldId id="328" r:id="rId61"/>
    <p:sldId id="329" r:id="rId62"/>
    <p:sldId id="355" r:id="rId63"/>
    <p:sldId id="33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D45"/>
    <a:srgbClr val="008EB0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62" autoAdjust="0"/>
  </p:normalViewPr>
  <p:slideViewPr>
    <p:cSldViewPr snapToGrid="0">
      <p:cViewPr varScale="1">
        <p:scale>
          <a:sx n="110" d="100"/>
          <a:sy n="110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637E-1179-47B6-87B9-B7FE59ACBCC1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7949-7837-4E61-A957-B13FF27B3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2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4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select the Aggregate-Level</a:t>
            </a:r>
            <a:r>
              <a:rPr lang="en-US" baseline="0" dirty="0"/>
              <a:t> reporting checkbox if the clinic(s) associated to the location use WebIZ to administer doses (direct entry users).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0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5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5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3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2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series of validations is</a:t>
            </a:r>
            <a:r>
              <a:rPr lang="en-US" baseline="0" dirty="0"/>
              <a:t> triggered: clinic must be ACTIVE VTrckS status, user security function ALWAYS ALLOW VACCINE ORDER CREATE will override this validation. Clinic may not have any rejected returns open.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6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information needs to be updated, clinic must submit a change request or contact</a:t>
            </a:r>
            <a:r>
              <a:rPr lang="en-US" baseline="0" dirty="0"/>
              <a:t> the VFC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4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949-7837-4E61-A957-B13FF27B3E7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1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676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7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4DDD-DAC7-46E7-B240-055226390D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72661"/>
            <a:ext cx="1828800" cy="3488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101600" y="137160"/>
            <a:ext cx="25400" cy="6583680"/>
          </a:xfrm>
          <a:prstGeom prst="line">
            <a:avLst/>
          </a:prstGeom>
          <a:ln w="25400">
            <a:solidFill>
              <a:srgbClr val="008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54000" y="320040"/>
            <a:ext cx="25400" cy="6217920"/>
          </a:xfrm>
          <a:prstGeom prst="line">
            <a:avLst/>
          </a:prstGeom>
          <a:ln w="25400">
            <a:solidFill>
              <a:srgbClr val="64A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2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2964238"/>
            <a:ext cx="7772400" cy="1129451"/>
          </a:xfrm>
        </p:spPr>
        <p:txBody>
          <a:bodyPr/>
          <a:lstStyle/>
          <a:p>
            <a:r>
              <a:rPr lang="en-US" dirty="0"/>
              <a:t>Inventory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344924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Lucía </a:t>
            </a:r>
            <a:r>
              <a:rPr lang="en-US" dirty="0" err="1"/>
              <a:t>Lapaz</a:t>
            </a:r>
            <a:r>
              <a:rPr lang="en-US" dirty="0"/>
              <a:t>, Brittany Ersery &amp; Jim Holsinger</a:t>
            </a:r>
          </a:p>
          <a:p>
            <a:r>
              <a:rPr lang="en-US" dirty="0"/>
              <a:t>Envision Technology Partners, Inc.</a:t>
            </a:r>
          </a:p>
          <a:p>
            <a:r>
              <a:rPr lang="en-US" dirty="0"/>
              <a:t>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D7E53-87B1-409B-8132-E1483452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17" y="281766"/>
            <a:ext cx="419136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5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8CCC7-59FA-44AC-9F49-29C3D531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58" y="1376738"/>
            <a:ext cx="6370284" cy="4903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Location Setup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91328" y="4554082"/>
            <a:ext cx="5724022" cy="1802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Codes</a:t>
            </a:r>
            <a:r>
              <a:rPr lang="en-US" sz="2400" dirty="0"/>
              <a:t> must be unique.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a </a:t>
            </a:r>
            <a:r>
              <a:rPr lang="en-US" sz="2400" b="1" dirty="0"/>
              <a:t>Name </a:t>
            </a:r>
            <a:r>
              <a:rPr lang="en-US" sz="2400" dirty="0"/>
              <a:t>for the inventory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Set </a:t>
            </a:r>
            <a:r>
              <a:rPr lang="en-US" sz="2400" b="1" dirty="0"/>
              <a:t>Status</a:t>
            </a:r>
            <a:r>
              <a:rPr lang="en-US" sz="2400" dirty="0"/>
              <a:t> to ACTIVE.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a </a:t>
            </a:r>
            <a:r>
              <a:rPr lang="en-US" sz="2400" b="1" dirty="0"/>
              <a:t>Mailing</a:t>
            </a:r>
            <a:r>
              <a:rPr lang="en-US" sz="2400" dirty="0"/>
              <a:t> and </a:t>
            </a:r>
            <a:r>
              <a:rPr lang="en-US" sz="2400" b="1" dirty="0"/>
              <a:t>Physical Address</a:t>
            </a:r>
            <a:r>
              <a:rPr lang="en-US" sz="2400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996317" y="220428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239325" y="220428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493197" y="220428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05957" y="31546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638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238" y="2208010"/>
            <a:ext cx="5609524" cy="167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Location Setup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8650" y="4433766"/>
            <a:ext cx="7886700" cy="155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the name and contact information of the </a:t>
            </a:r>
            <a:r>
              <a:rPr lang="en-US" sz="2400" b="1" dirty="0"/>
              <a:t>Administrator</a:t>
            </a:r>
            <a:r>
              <a:rPr lang="en-US" sz="2400" dirty="0"/>
              <a:t> at the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if the location belongs to a clinic reporting doses administered via HL7 messaging.</a:t>
            </a:r>
          </a:p>
        </p:txBody>
      </p:sp>
      <p:sp>
        <p:nvSpPr>
          <p:cNvPr id="6" name="Oval 5"/>
          <p:cNvSpPr/>
          <p:nvPr/>
        </p:nvSpPr>
        <p:spPr>
          <a:xfrm>
            <a:off x="1541961" y="251550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542326" y="358006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661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57" y="1690689"/>
            <a:ext cx="6514286" cy="1904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Location Setup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14857" y="3969519"/>
            <a:ext cx="6514286" cy="11609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a </a:t>
            </a:r>
            <a:r>
              <a:rPr lang="en-US" sz="2400" b="1" dirty="0"/>
              <a:t>Clinic</a:t>
            </a:r>
            <a:r>
              <a:rPr lang="en-US" sz="2400" dirty="0"/>
              <a:t> to associate to the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Delete</a:t>
            </a:r>
            <a:r>
              <a:rPr lang="en-US" sz="2400" dirty="0"/>
              <a:t> to remove a clinic association.</a:t>
            </a:r>
          </a:p>
        </p:txBody>
      </p:sp>
      <p:sp>
        <p:nvSpPr>
          <p:cNvPr id="6" name="Oval 5"/>
          <p:cNvSpPr/>
          <p:nvPr/>
        </p:nvSpPr>
        <p:spPr>
          <a:xfrm>
            <a:off x="2150102" y="3090924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212330" y="243150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536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AC12F7-B64F-4505-8530-8014C372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8" y="1356299"/>
            <a:ext cx="8550381" cy="3055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896"/>
            <a:ext cx="7886700" cy="1325563"/>
          </a:xfrm>
        </p:spPr>
        <p:txBody>
          <a:bodyPr/>
          <a:lstStyle/>
          <a:p>
            <a:r>
              <a:rPr lang="en-US" dirty="0"/>
              <a:t>Inventory On-Hand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9609" y="4412184"/>
            <a:ext cx="7564855" cy="1651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Use filters to find specific line items.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Use column filters to search for and/or sort line items.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View pending transfers.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Action </a:t>
            </a:r>
            <a:r>
              <a:rPr lang="en-US" sz="2200" dirty="0"/>
              <a:t>to navigate to other inventory screens.</a:t>
            </a:r>
          </a:p>
        </p:txBody>
      </p:sp>
      <p:sp>
        <p:nvSpPr>
          <p:cNvPr id="6" name="Oval 5"/>
          <p:cNvSpPr/>
          <p:nvPr/>
        </p:nvSpPr>
        <p:spPr>
          <a:xfrm>
            <a:off x="1800091" y="1780714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525771" y="289686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657235" y="344837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1CA5E4-0ED6-4286-989F-25A8C933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16" y="1137171"/>
            <a:ext cx="40237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DF5E33-532C-4BA4-B5CC-58593C431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9" y="1353963"/>
            <a:ext cx="8330142" cy="3599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756"/>
            <a:ext cx="7886700" cy="1325563"/>
          </a:xfrm>
        </p:spPr>
        <p:txBody>
          <a:bodyPr/>
          <a:lstStyle/>
          <a:p>
            <a:r>
              <a:rPr lang="en-US" dirty="0"/>
              <a:t>Add New Inventory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8650" y="4777620"/>
            <a:ext cx="7886700" cy="148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Complete required fields and click </a:t>
            </a:r>
            <a:r>
              <a:rPr lang="en-US" sz="2400" b="1" dirty="0"/>
              <a:t>Create</a:t>
            </a:r>
            <a:r>
              <a:rPr lang="en-US" sz="2400" dirty="0"/>
              <a:t> to add doses to inventory on-hand.</a:t>
            </a:r>
          </a:p>
          <a:p>
            <a:pPr marL="0" indent="0" algn="ctr">
              <a:buNone/>
            </a:pPr>
            <a:r>
              <a:rPr lang="en-US" sz="2400" dirty="0"/>
              <a:t>ShowMeVax checks for duplicate inventory line items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148138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406"/>
            <a:ext cx="7886700" cy="1325563"/>
          </a:xfrm>
        </p:spPr>
        <p:txBody>
          <a:bodyPr/>
          <a:lstStyle/>
          <a:p>
            <a:r>
              <a:rPr lang="en-US" dirty="0"/>
              <a:t>Edit Inventory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28648" y="5325035"/>
            <a:ext cx="7886701" cy="762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Update inventory line item </a:t>
            </a:r>
            <a:r>
              <a:rPr lang="en-US" sz="2400" b="1" dirty="0"/>
              <a:t>Manufacturer</a:t>
            </a:r>
            <a:r>
              <a:rPr lang="en-US" sz="2400" dirty="0"/>
              <a:t>, </a:t>
            </a:r>
            <a:r>
              <a:rPr lang="en-US" sz="2400" b="1" dirty="0"/>
              <a:t>Lot Number</a:t>
            </a:r>
            <a:r>
              <a:rPr lang="en-US" sz="2400" dirty="0"/>
              <a:t>, </a:t>
            </a:r>
            <a:r>
              <a:rPr lang="en-US" sz="2400" b="1" dirty="0"/>
              <a:t>Expiration Date</a:t>
            </a:r>
            <a:r>
              <a:rPr lang="en-US" sz="2400" dirty="0"/>
              <a:t>, and/or </a:t>
            </a:r>
            <a:r>
              <a:rPr lang="en-US" sz="2400" b="1" dirty="0"/>
              <a:t>Funding Source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DBD4-87F5-4BD4-AC5E-CD121A05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2" y="1323831"/>
            <a:ext cx="7285351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444A7-AD02-4CB1-8A17-6594D80D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1" y="1123198"/>
            <a:ext cx="6660457" cy="513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281"/>
            <a:ext cx="7886700" cy="1325563"/>
          </a:xfrm>
        </p:spPr>
        <p:txBody>
          <a:bodyPr/>
          <a:lstStyle/>
          <a:p>
            <a:r>
              <a:rPr lang="en-US" dirty="0"/>
              <a:t>Inventory Adjustments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52850" y="3278653"/>
            <a:ext cx="4762500" cy="2884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Add or remove doses from on-hand inventory for various reasons.</a:t>
            </a:r>
          </a:p>
          <a:p>
            <a:r>
              <a:rPr lang="en-US" sz="2200" dirty="0"/>
              <a:t>Code table values determine in which column adjustments appear on reconciliations.</a:t>
            </a:r>
          </a:p>
          <a:p>
            <a:r>
              <a:rPr lang="en-US" sz="2200" dirty="0"/>
              <a:t>Default </a:t>
            </a:r>
            <a:r>
              <a:rPr lang="en-US" sz="2200" b="1" dirty="0"/>
              <a:t>Modification</a:t>
            </a:r>
            <a:r>
              <a:rPr lang="en-US" sz="2200" dirty="0"/>
              <a:t> to ADD or SUBTRACT per </a:t>
            </a:r>
            <a:r>
              <a:rPr lang="en-US" sz="2200" b="1" dirty="0"/>
              <a:t>Reason</a:t>
            </a:r>
            <a:r>
              <a:rPr lang="en-US" sz="2200" dirty="0"/>
              <a:t> in the code tables.</a:t>
            </a:r>
          </a:p>
        </p:txBody>
      </p:sp>
    </p:spTree>
    <p:extLst>
      <p:ext uri="{BB962C8B-B14F-4D97-AF65-F5344CB8AC3E}">
        <p14:creationId xmlns:p14="http://schemas.microsoft.com/office/powerpoint/2010/main" val="334441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53672"/>
            <a:ext cx="4793599" cy="4878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756"/>
            <a:ext cx="7886700" cy="1325563"/>
          </a:xfrm>
        </p:spPr>
        <p:txBody>
          <a:bodyPr/>
          <a:lstStyle/>
          <a:p>
            <a:r>
              <a:rPr lang="en-US" dirty="0"/>
              <a:t>Transfer Inventory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973697" y="4420072"/>
            <a:ext cx="6897102" cy="1058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Move doses from one inventory location to another inventory location within the provider or the registry.</a:t>
            </a:r>
          </a:p>
        </p:txBody>
      </p:sp>
    </p:spTree>
    <p:extLst>
      <p:ext uri="{BB962C8B-B14F-4D97-AF65-F5344CB8AC3E}">
        <p14:creationId xmlns:p14="http://schemas.microsoft.com/office/powerpoint/2010/main" val="258376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571" y="1690689"/>
            <a:ext cx="6542857" cy="32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Inventory Transfers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30741" y="4848727"/>
            <a:ext cx="6882519" cy="1347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Mark incoming inventory transfer as </a:t>
            </a:r>
            <a:r>
              <a:rPr lang="en-US" sz="2200" b="1" dirty="0"/>
              <a:t>Received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Delete</a:t>
            </a:r>
            <a:r>
              <a:rPr lang="en-US" sz="2200" dirty="0"/>
              <a:t> outgoing inventory transfer.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Update</a:t>
            </a:r>
            <a:r>
              <a:rPr lang="en-US" sz="2200" dirty="0"/>
              <a:t> outgoing inventory transfer. </a:t>
            </a:r>
            <a:endParaRPr lang="en-US" sz="2200" b="1" dirty="0"/>
          </a:p>
        </p:txBody>
      </p:sp>
      <p:sp>
        <p:nvSpPr>
          <p:cNvPr id="6" name="Oval 5"/>
          <p:cNvSpPr/>
          <p:nvPr/>
        </p:nvSpPr>
        <p:spPr>
          <a:xfrm>
            <a:off x="7232358" y="2384514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628332" y="418358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194930" y="418511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548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5AFE2-555F-4384-9855-65FB9B58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2" y="1402505"/>
            <a:ext cx="6957663" cy="3955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Inquiry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80805" y="5069444"/>
            <a:ext cx="6819049" cy="601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View all inventory transactions matching search criteria.</a:t>
            </a:r>
          </a:p>
        </p:txBody>
      </p:sp>
    </p:spTree>
    <p:extLst>
      <p:ext uri="{BB962C8B-B14F-4D97-AF65-F5344CB8AC3E}">
        <p14:creationId xmlns:p14="http://schemas.microsoft.com/office/powerpoint/2010/main" val="18110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8887"/>
            <a:ext cx="7886700" cy="4659397"/>
          </a:xfrm>
        </p:spPr>
        <p:txBody>
          <a:bodyPr>
            <a:normAutofit/>
          </a:bodyPr>
          <a:lstStyle/>
          <a:p>
            <a:r>
              <a:rPr lang="en-US" dirty="0"/>
              <a:t>Inventory Management Types</a:t>
            </a:r>
          </a:p>
          <a:p>
            <a:pPr lvl="1"/>
            <a:r>
              <a:rPr lang="en-US" dirty="0"/>
              <a:t>Type 1 - Does not capture manufacturer or lot</a:t>
            </a:r>
          </a:p>
          <a:p>
            <a:pPr lvl="1"/>
            <a:r>
              <a:rPr lang="en-US" dirty="0"/>
              <a:t>Type 2 - Tracks manufacturer and lot</a:t>
            </a:r>
          </a:p>
          <a:p>
            <a:pPr lvl="1"/>
            <a:r>
              <a:rPr lang="en-US" dirty="0"/>
              <a:t>Type 3 - Tracks manufacturer and lot at dose level</a:t>
            </a:r>
          </a:p>
          <a:p>
            <a:r>
              <a:rPr lang="en-US" dirty="0"/>
              <a:t>Inventory Module </a:t>
            </a:r>
          </a:p>
          <a:p>
            <a:pPr lvl="1"/>
            <a:r>
              <a:rPr lang="en-US" dirty="0"/>
              <a:t>Inventory Location Setup</a:t>
            </a:r>
          </a:p>
          <a:p>
            <a:pPr lvl="1"/>
            <a:r>
              <a:rPr lang="en-US" dirty="0"/>
              <a:t>Inventory On-Hand</a:t>
            </a:r>
          </a:p>
          <a:p>
            <a:pPr lvl="1"/>
            <a:r>
              <a:rPr lang="en-US" dirty="0"/>
              <a:t>Inventory Transfers</a:t>
            </a:r>
          </a:p>
          <a:p>
            <a:pPr lvl="1"/>
            <a:r>
              <a:rPr lang="en-US" dirty="0"/>
              <a:t>Reconciliations</a:t>
            </a:r>
          </a:p>
          <a:p>
            <a:pPr lvl="1"/>
            <a:r>
              <a:rPr lang="en-US" dirty="0"/>
              <a:t>Vaccine Orders / Returns</a:t>
            </a:r>
          </a:p>
          <a:p>
            <a:pPr lvl="1"/>
            <a:r>
              <a:rPr lang="en-US" dirty="0"/>
              <a:t>Electronic Decrementing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7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Wastage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8" y="1690689"/>
            <a:ext cx="8603918" cy="289688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74302" y="4966611"/>
            <a:ext cx="7995396" cy="601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Search for vaccine inventory adjustments matching search criteria.</a:t>
            </a:r>
          </a:p>
        </p:txBody>
      </p:sp>
    </p:spTree>
    <p:extLst>
      <p:ext uri="{BB962C8B-B14F-4D97-AF65-F5344CB8AC3E}">
        <p14:creationId xmlns:p14="http://schemas.microsoft.com/office/powerpoint/2010/main" val="416995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74" y="365126"/>
            <a:ext cx="8703609" cy="1325563"/>
          </a:xfrm>
        </p:spPr>
        <p:txBody>
          <a:bodyPr/>
          <a:lstStyle/>
          <a:p>
            <a:r>
              <a:rPr lang="en-US" dirty="0"/>
              <a:t>Reverse Wastage Transactions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1800101"/>
            <a:ext cx="8415567" cy="3309781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74302" y="5253481"/>
            <a:ext cx="7995396" cy="601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Click </a:t>
            </a:r>
            <a:r>
              <a:rPr lang="en-US" sz="2200" b="1" dirty="0"/>
              <a:t>Reverse </a:t>
            </a:r>
            <a:r>
              <a:rPr lang="en-US" sz="2200" dirty="0"/>
              <a:t>to “undo” an inventory adjustment transaction.</a:t>
            </a:r>
          </a:p>
        </p:txBody>
      </p:sp>
    </p:spTree>
    <p:extLst>
      <p:ext uri="{BB962C8B-B14F-4D97-AF65-F5344CB8AC3E}">
        <p14:creationId xmlns:p14="http://schemas.microsoft.com/office/powerpoint/2010/main" val="947930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EC1A6B-E2EE-4B28-9843-1380B476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58878"/>
            <a:ext cx="6774767" cy="4900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65"/>
            <a:ext cx="7886700" cy="1325563"/>
          </a:xfrm>
        </p:spPr>
        <p:txBody>
          <a:bodyPr/>
          <a:lstStyle/>
          <a:p>
            <a:r>
              <a:rPr lang="en-US" dirty="0"/>
              <a:t>Inventory Reconciliation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58901" y="1696988"/>
            <a:ext cx="4656449" cy="1347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Add a new reconciliation.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Search for existing reconciliations.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View existing reconciliations.</a:t>
            </a:r>
          </a:p>
        </p:txBody>
      </p:sp>
      <p:sp>
        <p:nvSpPr>
          <p:cNvPr id="6" name="Oval 5"/>
          <p:cNvSpPr/>
          <p:nvPr/>
        </p:nvSpPr>
        <p:spPr>
          <a:xfrm>
            <a:off x="7201252" y="99262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019642" y="496667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156802" y="356733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1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5146EA-4DB7-413D-9629-5FA0D0B6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1" y="1575841"/>
            <a:ext cx="6645216" cy="3398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New Reconciliation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42926" y="4552305"/>
            <a:ext cx="7972424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Before creating a new reconciliation, a pre-check will display any unresolved issues. </a:t>
            </a:r>
          </a:p>
          <a:p>
            <a:pPr marL="0" indent="0" algn="ctr">
              <a:buNone/>
            </a:pPr>
            <a:r>
              <a:rPr lang="en-US" sz="2200" dirty="0"/>
              <a:t>Click the </a:t>
            </a:r>
            <a:r>
              <a:rPr lang="en-US" sz="2200" b="1" dirty="0"/>
              <a:t>View </a:t>
            </a:r>
            <a:r>
              <a:rPr lang="en-US" sz="2200" dirty="0"/>
              <a:t>or</a:t>
            </a:r>
            <a:r>
              <a:rPr lang="en-US" sz="2200" b="1" dirty="0"/>
              <a:t> Resolve </a:t>
            </a:r>
            <a:r>
              <a:rPr lang="en-US" sz="2200" dirty="0"/>
              <a:t>button to address the issue.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93A98C-49D0-4EC6-A03D-39DC83DDBE50}"/>
              </a:ext>
            </a:extLst>
          </p:cNvPr>
          <p:cNvSpPr/>
          <p:nvPr/>
        </p:nvSpPr>
        <p:spPr>
          <a:xfrm>
            <a:off x="6762750" y="2066925"/>
            <a:ext cx="9525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E09A1B-C835-4B1E-86C3-1561927D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669954"/>
            <a:ext cx="8515350" cy="2166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New Reconciliation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89735" y="4653876"/>
            <a:ext cx="5564529" cy="1026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Last Count Date/Time </a:t>
            </a:r>
            <a:r>
              <a:rPr lang="en-US" sz="2200" dirty="0"/>
              <a:t>defaults based on date and time of the last recent reconciliation.</a:t>
            </a:r>
            <a:endParaRPr lang="en-US" sz="2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3D5A0-0184-4066-AC4A-641FDBB09389}"/>
              </a:ext>
            </a:extLst>
          </p:cNvPr>
          <p:cNvSpPr/>
          <p:nvPr/>
        </p:nvSpPr>
        <p:spPr>
          <a:xfrm>
            <a:off x="3188154" y="3154365"/>
            <a:ext cx="2820760" cy="549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3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EEB75F-D0F5-4B72-BAEA-266A896C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2" y="1514651"/>
            <a:ext cx="8515350" cy="3828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Inventory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28650" y="5185610"/>
            <a:ext cx="7886700" cy="1046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Print</a:t>
            </a:r>
            <a:r>
              <a:rPr lang="en-US" sz="2200" b="1" dirty="0"/>
              <a:t> Count Sheet </a:t>
            </a:r>
            <a:r>
              <a:rPr lang="en-US" sz="2200" dirty="0"/>
              <a:t>to complete physical inventory count.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Enter actual doses on-hand after physical count is complete.</a:t>
            </a:r>
          </a:p>
        </p:txBody>
      </p:sp>
      <p:sp>
        <p:nvSpPr>
          <p:cNvPr id="7" name="Oval 6"/>
          <p:cNvSpPr/>
          <p:nvPr/>
        </p:nvSpPr>
        <p:spPr>
          <a:xfrm>
            <a:off x="6968036" y="181468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632919" y="40222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261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C8C6A-49D3-47CD-87F9-F5D05736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2" y="1690689"/>
            <a:ext cx="8596105" cy="1585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Inventory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4402" y="3892983"/>
            <a:ext cx="8407066" cy="1046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Hover over the sigma to view all transactions since last count and since item created.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ADA7B-A132-4C1D-8E08-AE40B64A7C75}"/>
              </a:ext>
            </a:extLst>
          </p:cNvPr>
          <p:cNvSpPr/>
          <p:nvPr/>
        </p:nvSpPr>
        <p:spPr>
          <a:xfrm>
            <a:off x="4434096" y="2879731"/>
            <a:ext cx="447675" cy="396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0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4D6A04-DFDB-4961-8759-22A6277B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37343"/>
            <a:ext cx="7886700" cy="2727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966"/>
            <a:ext cx="7886700" cy="1325563"/>
          </a:xfrm>
        </p:spPr>
        <p:txBody>
          <a:bodyPr/>
          <a:lstStyle/>
          <a:p>
            <a:r>
              <a:rPr lang="en-US" dirty="0"/>
              <a:t>Reconcile Inventory (Aggregate)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4509725"/>
            <a:ext cx="618310" cy="1265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8651" y="1486020"/>
            <a:ext cx="7886700" cy="1076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Aggregate-level vaccine administered reporting locations must enter the total number of doses administered during the reconciliation period (or since the last count).</a:t>
            </a:r>
          </a:p>
        </p:txBody>
      </p:sp>
    </p:spTree>
    <p:extLst>
      <p:ext uri="{BB962C8B-B14F-4D97-AF65-F5344CB8AC3E}">
        <p14:creationId xmlns:p14="http://schemas.microsoft.com/office/powerpoint/2010/main" val="202257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physical counts at the specified time on the reconciliation count date.</a:t>
            </a:r>
          </a:p>
          <a:p>
            <a:r>
              <a:rPr lang="en-US" dirty="0"/>
              <a:t>Enter the actual inventory on-hand in the </a:t>
            </a:r>
            <a:r>
              <a:rPr lang="en-US" b="1" dirty="0"/>
              <a:t>Physical Count</a:t>
            </a:r>
            <a:r>
              <a:rPr lang="en-US" dirty="0"/>
              <a:t> field: </a:t>
            </a:r>
            <a:r>
              <a:rPr lang="en-US" b="1" dirty="0"/>
              <a:t>Inventory Difference</a:t>
            </a:r>
            <a:r>
              <a:rPr lang="en-US" dirty="0"/>
              <a:t> will not always be zero.</a:t>
            </a:r>
          </a:p>
          <a:p>
            <a:r>
              <a:rPr lang="en-US" dirty="0"/>
              <a:t>Make all inventory adjustments before the count date/time.</a:t>
            </a:r>
          </a:p>
          <a:p>
            <a:r>
              <a:rPr lang="en-US" dirty="0"/>
              <a:t>Adjust out expired inventory prior to beginning reconciliation.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3A0EDA-1E30-4F0D-95C5-2D824F9D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8" y="1739089"/>
            <a:ext cx="7329943" cy="21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Vaccine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101013" y="4037513"/>
            <a:ext cx="4941972" cy="1275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</a:t>
            </a:r>
            <a:r>
              <a:rPr lang="en-US" sz="2200" b="1" dirty="0"/>
              <a:t>Clinic</a:t>
            </a:r>
            <a:r>
              <a:rPr lang="en-US" sz="2200" dirty="0"/>
              <a:t> placing the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checkbox if placing a flu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Next</a:t>
            </a:r>
            <a:r>
              <a:rPr lang="en-US" sz="2200" dirty="0"/>
              <a:t> to continue.</a:t>
            </a:r>
          </a:p>
        </p:txBody>
      </p:sp>
      <p:sp>
        <p:nvSpPr>
          <p:cNvPr id="6" name="Oval 5"/>
          <p:cNvSpPr/>
          <p:nvPr/>
        </p:nvSpPr>
        <p:spPr>
          <a:xfrm>
            <a:off x="1826693" y="306103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157338" y="356740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095751" y="156800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60852" y="5580519"/>
            <a:ext cx="8022293" cy="63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i="1" dirty="0"/>
              <a:t>Note: Each clinic can only have one Normal and one Influenza vaccine order open (In Work or Rejected) at one time. </a:t>
            </a:r>
          </a:p>
        </p:txBody>
      </p:sp>
    </p:spTree>
    <p:extLst>
      <p:ext uri="{BB962C8B-B14F-4D97-AF65-F5344CB8AC3E}">
        <p14:creationId xmlns:p14="http://schemas.microsoft.com/office/powerpoint/2010/main" val="258627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Management 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91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78B4B-1BDC-4CA1-8850-FA2012414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7" y="1460857"/>
            <a:ext cx="5837426" cy="4656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Vaccine Order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20956" y="570283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243433" y="132369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0" y="2513153"/>
            <a:ext cx="3943350" cy="1275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checkbox to confirm information is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Next</a:t>
            </a:r>
            <a:r>
              <a:rPr lang="en-US" sz="2200" dirty="0"/>
              <a:t> to continue.</a:t>
            </a:r>
          </a:p>
        </p:txBody>
      </p:sp>
    </p:spTree>
    <p:extLst>
      <p:ext uri="{BB962C8B-B14F-4D97-AF65-F5344CB8AC3E}">
        <p14:creationId xmlns:p14="http://schemas.microsoft.com/office/powerpoint/2010/main" val="2116159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CE889-7501-424B-9AB5-09969A76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69" y="1569559"/>
            <a:ext cx="5776461" cy="3718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Vaccine Order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46609" y="388636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71320" y="425906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22709" y="5135604"/>
            <a:ext cx="6698582" cy="962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Begin typing a vaccine, manufacturer, NDC, or brand.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a vaccine from the list.</a:t>
            </a:r>
          </a:p>
        </p:txBody>
      </p:sp>
    </p:spTree>
    <p:extLst>
      <p:ext uri="{BB962C8B-B14F-4D97-AF65-F5344CB8AC3E}">
        <p14:creationId xmlns:p14="http://schemas.microsoft.com/office/powerpoint/2010/main" val="2728478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53" y="1386316"/>
            <a:ext cx="7230894" cy="4849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Vaccine Order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3533" y="435460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905885" y="465582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96625" y="1810734"/>
            <a:ext cx="5418724" cy="1437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Indicate </a:t>
            </a:r>
            <a:r>
              <a:rPr lang="en-US" sz="2200" b="1" dirty="0"/>
              <a:t>Intent</a:t>
            </a:r>
            <a:r>
              <a:rPr lang="en-US" sz="2200" dirty="0"/>
              <a:t> and </a:t>
            </a:r>
            <a:r>
              <a:rPr lang="en-US" sz="2200" b="1" dirty="0"/>
              <a:t>Quantity of Packages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Add to Order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Enter any </a:t>
            </a:r>
            <a:r>
              <a:rPr lang="en-US" sz="2200" b="1" dirty="0"/>
              <a:t>Comments</a:t>
            </a:r>
            <a:r>
              <a:rPr lang="en-US" sz="2200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905885" y="276177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004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91C3C3-CE17-4EFC-A079-337BEF40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3" y="1399307"/>
            <a:ext cx="7886700" cy="507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Vaccine Order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8224" y="3545515"/>
            <a:ext cx="6087545" cy="442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arrow and select </a:t>
            </a:r>
            <a:r>
              <a:rPr lang="en-US" sz="2200" b="1" dirty="0"/>
              <a:t>Submit to VFC Program</a:t>
            </a:r>
            <a:r>
              <a:rPr lang="en-US" sz="2200" dirty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340413" y="122101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8375" y="1659480"/>
            <a:ext cx="1292038" cy="278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27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7886700" cy="2291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Vaccine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83630" y="237212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838146" y="237212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28650" y="4432848"/>
            <a:ext cx="7886700" cy="1727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view shipment </a:t>
            </a:r>
            <a:r>
              <a:rPr lang="en-US" sz="2200" b="1" dirty="0"/>
              <a:t>Details</a:t>
            </a:r>
            <a:r>
              <a:rPr lang="en-US" sz="2200" dirty="0"/>
              <a:t> for the line item.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</a:t>
            </a:r>
            <a:r>
              <a:rPr lang="en-US" sz="2200" b="1" dirty="0"/>
              <a:t>Receive</a:t>
            </a:r>
            <a:r>
              <a:rPr lang="en-US" sz="2200" dirty="0"/>
              <a:t> the line item into inventory on-hand.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</a:t>
            </a:r>
            <a:r>
              <a:rPr lang="en-US" sz="2200" b="1" dirty="0"/>
              <a:t>Dismiss</a:t>
            </a:r>
            <a:r>
              <a:rPr lang="en-US" sz="2200" dirty="0"/>
              <a:t> the shipment, e.g., line item was never shipped and received.</a:t>
            </a:r>
          </a:p>
        </p:txBody>
      </p:sp>
      <p:sp>
        <p:nvSpPr>
          <p:cNvPr id="9" name="Oval 8"/>
          <p:cNvSpPr/>
          <p:nvPr/>
        </p:nvSpPr>
        <p:spPr>
          <a:xfrm>
            <a:off x="7608168" y="237212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8820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07999-81B0-401C-B36F-56AE1D31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9" y="1868978"/>
            <a:ext cx="8077242" cy="2154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Returns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101014" y="4456859"/>
            <a:ext cx="4941972" cy="969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</a:t>
            </a:r>
            <a:r>
              <a:rPr lang="en-US" sz="2200" b="1" dirty="0"/>
              <a:t>Clinic</a:t>
            </a:r>
            <a:r>
              <a:rPr lang="en-US" sz="2200" dirty="0"/>
              <a:t> returning vaccine.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Next</a:t>
            </a:r>
            <a:r>
              <a:rPr lang="en-US" sz="2200" dirty="0"/>
              <a:t> to continue.</a:t>
            </a:r>
          </a:p>
        </p:txBody>
      </p:sp>
      <p:sp>
        <p:nvSpPr>
          <p:cNvPr id="9" name="Oval 8"/>
          <p:cNvSpPr/>
          <p:nvPr/>
        </p:nvSpPr>
        <p:spPr>
          <a:xfrm>
            <a:off x="1637148" y="34290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8378190" y="173181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2997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09D982-F6CB-45DA-B283-D6C376549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60" y="1451475"/>
            <a:ext cx="5700254" cy="4633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Returns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234111" y="561935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6226899" y="131431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32898" y="2703653"/>
            <a:ext cx="3982452" cy="1275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checkbox to confirm information is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Next</a:t>
            </a:r>
            <a:r>
              <a:rPr lang="en-US" sz="2200" dirty="0"/>
              <a:t> to continue.</a:t>
            </a:r>
          </a:p>
        </p:txBody>
      </p:sp>
    </p:spTree>
    <p:extLst>
      <p:ext uri="{BB962C8B-B14F-4D97-AF65-F5344CB8AC3E}">
        <p14:creationId xmlns:p14="http://schemas.microsoft.com/office/powerpoint/2010/main" val="3836558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3005-5179-4525-A481-868BA5C6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0" y="1500848"/>
            <a:ext cx="7613040" cy="3475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Returns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5480" y="431576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909336" y="415012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06420" y="4975869"/>
            <a:ext cx="5170780" cy="1614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/>
              <a:t>Begin typing a vaccine, manufacturer, NDC, and select a vaccine from inventory on-hand.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Enter the number of doses returned.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Click to add line item to return.</a:t>
            </a:r>
          </a:p>
        </p:txBody>
      </p:sp>
      <p:sp>
        <p:nvSpPr>
          <p:cNvPr id="8" name="Oval 7"/>
          <p:cNvSpPr/>
          <p:nvPr/>
        </p:nvSpPr>
        <p:spPr>
          <a:xfrm>
            <a:off x="8229600" y="415012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573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Returns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Doses are actually removed from on-hand inventory when a clinic submits a return to the VFC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3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CC05E9-7BE9-44EC-8397-8B4F3496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8" y="1668353"/>
            <a:ext cx="7886700" cy="2270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41278-4E17-4974-88D9-2ED456DD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Decrementing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3D9D1-C53F-4A0A-A9BE-FA8B6845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C8A78E-4756-42BC-B27F-2833297284B5}"/>
              </a:ext>
            </a:extLst>
          </p:cNvPr>
          <p:cNvSpPr txBox="1">
            <a:spLocks/>
          </p:cNvSpPr>
          <p:nvPr/>
        </p:nvSpPr>
        <p:spPr>
          <a:xfrm>
            <a:off x="738807" y="4054637"/>
            <a:ext cx="7666383" cy="1614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Search Criteria.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to display additional options.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to Search for incoming inventory transactions matching criteria.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77C829-7B2C-4CFD-9697-BCA83BAAAB14}"/>
              </a:ext>
            </a:extLst>
          </p:cNvPr>
          <p:cNvSpPr/>
          <p:nvPr/>
        </p:nvSpPr>
        <p:spPr>
          <a:xfrm>
            <a:off x="2573630" y="167732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6A1BA1-2F95-475C-B26D-F83CC1A72D5D}"/>
              </a:ext>
            </a:extLst>
          </p:cNvPr>
          <p:cNvSpPr/>
          <p:nvPr/>
        </p:nvSpPr>
        <p:spPr>
          <a:xfrm>
            <a:off x="2607615" y="302809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F0A1E4-50AA-4AD3-A8AF-151D69795CF2}"/>
              </a:ext>
            </a:extLst>
          </p:cNvPr>
          <p:cNvSpPr/>
          <p:nvPr/>
        </p:nvSpPr>
        <p:spPr>
          <a:xfrm>
            <a:off x="8241029" y="331346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666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Inventory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inventory tracking or reporting</a:t>
            </a:r>
          </a:p>
          <a:p>
            <a:r>
              <a:rPr lang="en-US" dirty="0"/>
              <a:t>Immunizations are added via the Quick Add process</a:t>
            </a:r>
          </a:p>
          <a:p>
            <a:r>
              <a:rPr lang="en-US" dirty="0"/>
              <a:t>Manufacturer and lot number are not recorded</a:t>
            </a:r>
          </a:p>
          <a:p>
            <a:r>
              <a:rPr lang="en-US" dirty="0"/>
              <a:t>Cannot support vaccine recall</a:t>
            </a:r>
          </a:p>
          <a:p>
            <a:r>
              <a:rPr lang="en-US" dirty="0"/>
              <a:t>Simpler data entry for the end user</a:t>
            </a:r>
          </a:p>
          <a:p>
            <a:r>
              <a:rPr lang="en-US" dirty="0"/>
              <a:t>Details Button</a:t>
            </a:r>
          </a:p>
          <a:p>
            <a:pPr lvl="1"/>
            <a:r>
              <a:rPr lang="en-US" dirty="0"/>
              <a:t>Document additional vaccine information (lot number, NDC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42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1278-4E17-4974-88D9-2ED456DD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Decrementing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3D9D1-C53F-4A0A-A9BE-FA8B6845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BA5D4E-4A91-445D-9FFC-A5AA0BD9D20D}"/>
              </a:ext>
            </a:extLst>
          </p:cNvPr>
          <p:cNvSpPr txBox="1">
            <a:spLocks/>
          </p:cNvSpPr>
          <p:nvPr/>
        </p:nvSpPr>
        <p:spPr>
          <a:xfrm>
            <a:off x="1528227" y="4260119"/>
            <a:ext cx="6087545" cy="442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Click to decrement inventory for all selected rows.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E0B8D0E-D423-4D5E-AC22-0F49FE88D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48" y="2137124"/>
            <a:ext cx="8392704" cy="18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6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Shipments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multiple inventory line items to a provider in one screen instead of creating individual transfers per line item</a:t>
            </a:r>
          </a:p>
          <a:p>
            <a:r>
              <a:rPr lang="en-US" dirty="0"/>
              <a:t>User must have MANAGE VACCINE SHIPMENTS security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54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EE9A6-E49A-4832-890F-241B5699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646" y="1485162"/>
            <a:ext cx="6424707" cy="457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Shipments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02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Shipments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E5C09-484A-4800-97A4-DF15297E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49608"/>
            <a:ext cx="7886700" cy="34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8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Inventory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0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VTrckS Interface Module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92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Master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latest VFC clinic master data</a:t>
            </a:r>
          </a:p>
          <a:p>
            <a:r>
              <a:rPr lang="en-US" dirty="0"/>
              <a:t>Extract includes: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Delivery Hours</a:t>
            </a:r>
          </a:p>
          <a:p>
            <a:pPr lvl="1"/>
            <a:r>
              <a:rPr lang="en-US" dirty="0"/>
              <a:t>Contact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2F91D-3126-4AA8-B561-0FB2ACE4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24" y="4001294"/>
            <a:ext cx="6515751" cy="20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6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Ending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209"/>
            <a:ext cx="7886700" cy="4351338"/>
          </a:xfrm>
        </p:spPr>
        <p:txBody>
          <a:bodyPr/>
          <a:lstStyle/>
          <a:p>
            <a:r>
              <a:rPr lang="en-US" dirty="0"/>
              <a:t>Extract latest VFC clinic doses on-hand</a:t>
            </a:r>
          </a:p>
          <a:p>
            <a:r>
              <a:rPr lang="en-US" dirty="0"/>
              <a:t>Extract includes:</a:t>
            </a:r>
          </a:p>
          <a:p>
            <a:pPr lvl="1"/>
            <a:r>
              <a:rPr lang="en-US" dirty="0"/>
              <a:t>NDC</a:t>
            </a:r>
          </a:p>
          <a:p>
            <a:pPr lvl="1"/>
            <a:r>
              <a:rPr lang="en-US" dirty="0"/>
              <a:t>Lot Number</a:t>
            </a:r>
          </a:p>
          <a:p>
            <a:pPr lvl="1"/>
            <a:r>
              <a:rPr lang="en-US" dirty="0"/>
              <a:t>Quantity</a:t>
            </a:r>
          </a:p>
          <a:p>
            <a:pPr lvl="1"/>
            <a:r>
              <a:rPr lang="en-US" dirty="0"/>
              <a:t>Expiration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27B9D-884D-4985-8FCB-D7844DD67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12" y="4137140"/>
            <a:ext cx="6629975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0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Fund Type Split 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3387"/>
            <a:ext cx="7886700" cy="2789317"/>
          </a:xfrm>
        </p:spPr>
        <p:txBody>
          <a:bodyPr/>
          <a:lstStyle/>
          <a:p>
            <a:r>
              <a:rPr lang="en-US" dirty="0"/>
              <a:t>Extract latest fund type splits per NDC and intent</a:t>
            </a:r>
          </a:p>
          <a:p>
            <a:r>
              <a:rPr lang="en-US" dirty="0"/>
              <a:t>Extract includes:</a:t>
            </a:r>
          </a:p>
          <a:p>
            <a:pPr lvl="1"/>
            <a:r>
              <a:rPr lang="en-US" dirty="0"/>
              <a:t>VFC PIN</a:t>
            </a:r>
          </a:p>
          <a:p>
            <a:pPr lvl="1"/>
            <a:r>
              <a:rPr lang="en-US" dirty="0"/>
              <a:t>NDC and Intent</a:t>
            </a:r>
          </a:p>
          <a:p>
            <a:pPr lvl="1"/>
            <a:r>
              <a:rPr lang="en-US" dirty="0"/>
              <a:t>Funding source split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A2D19-1445-4B71-8FED-A6A6FFAE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58" y="3780568"/>
            <a:ext cx="6744284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6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Order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for orders submitted for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Modify orders as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Approve or reject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 approved order data to send to VTrckS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3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2 Inventory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is managed via the </a:t>
            </a:r>
            <a:r>
              <a:rPr lang="en-US" b="1" dirty="0"/>
              <a:t>Settings</a:t>
            </a:r>
            <a:r>
              <a:rPr lang="en-US" dirty="0"/>
              <a:t> module</a:t>
            </a:r>
          </a:p>
          <a:p>
            <a:r>
              <a:rPr lang="en-US" dirty="0"/>
              <a:t>Select users can manage available inventory on the </a:t>
            </a:r>
            <a:r>
              <a:rPr lang="en-US" i="1" dirty="0"/>
              <a:t>Clinic Vaccine Defaults</a:t>
            </a:r>
            <a:r>
              <a:rPr lang="en-US" dirty="0"/>
              <a:t> screen</a:t>
            </a:r>
          </a:p>
          <a:p>
            <a:r>
              <a:rPr lang="en-US" dirty="0"/>
              <a:t>All users can manage available inventory on the </a:t>
            </a:r>
            <a:r>
              <a:rPr lang="en-US" i="1" dirty="0"/>
              <a:t>User Vaccine</a:t>
            </a:r>
            <a:r>
              <a:rPr lang="en-US" dirty="0"/>
              <a:t> </a:t>
            </a:r>
            <a:r>
              <a:rPr lang="en-US" i="1" dirty="0"/>
              <a:t>Defaults</a:t>
            </a:r>
            <a:r>
              <a:rPr lang="en-US" dirty="0"/>
              <a:t> screen</a:t>
            </a:r>
          </a:p>
          <a:p>
            <a:r>
              <a:rPr lang="en-US" dirty="0"/>
              <a:t>Manufacturer and lot number are captured</a:t>
            </a:r>
          </a:p>
          <a:p>
            <a:r>
              <a:rPr lang="en-US" dirty="0"/>
              <a:t>Inventory is not tracked at the dose level</a:t>
            </a:r>
          </a:p>
          <a:p>
            <a:r>
              <a:rPr lang="en-US" dirty="0"/>
              <a:t>No inventory reports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19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0E061-A2E5-43F2-8479-71255998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33" y="2598903"/>
            <a:ext cx="6584251" cy="3520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Submitted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80333" y="361204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486650" y="55476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267233" y="1381083"/>
            <a:ext cx="6609536" cy="9811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Search for orders SUBMITTED FOR APPROVAL.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</a:t>
            </a:r>
            <a:r>
              <a:rPr lang="en-US" sz="2200" b="1" dirty="0"/>
              <a:t>View</a:t>
            </a:r>
            <a:r>
              <a:rPr lang="en-US" sz="2200" dirty="0"/>
              <a:t> order details.</a:t>
            </a:r>
          </a:p>
        </p:txBody>
      </p:sp>
    </p:spTree>
    <p:extLst>
      <p:ext uri="{BB962C8B-B14F-4D97-AF65-F5344CB8AC3E}">
        <p14:creationId xmlns:p14="http://schemas.microsoft.com/office/powerpoint/2010/main" val="810526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5DE41-29D2-4D98-9AF3-6BAB4A77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39" y="1434816"/>
            <a:ext cx="7582818" cy="4765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/ Approve / Reject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75070" y="262321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517676" y="329184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859648" y="3684675"/>
            <a:ext cx="3655702" cy="12318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Indicate a </a:t>
            </a:r>
            <a:r>
              <a:rPr lang="en-US" sz="2200" b="1" dirty="0"/>
              <a:t>Priority Reason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Add </a:t>
            </a:r>
            <a:r>
              <a:rPr lang="en-US" sz="2200" b="1" dirty="0"/>
              <a:t>Comments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Delete a line item.</a:t>
            </a:r>
          </a:p>
        </p:txBody>
      </p:sp>
      <p:sp>
        <p:nvSpPr>
          <p:cNvPr id="10" name="Oval 9"/>
          <p:cNvSpPr/>
          <p:nvPr/>
        </p:nvSpPr>
        <p:spPr>
          <a:xfrm>
            <a:off x="8378190" y="540569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9407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F0A9E-7ADA-40A8-8BBA-9CD51FA8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34" y="1569357"/>
            <a:ext cx="6622354" cy="4183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Approved Order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41860" y="26206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76976" y="466310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987625" y="1569357"/>
            <a:ext cx="2854791" cy="3414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Search for APPROVED orders.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orders to include in the extract file. (</a:t>
            </a:r>
            <a:r>
              <a:rPr lang="en-US" sz="2200" i="1" dirty="0"/>
              <a:t>Orders not yet submitted are automatically selected.</a:t>
            </a:r>
            <a:r>
              <a:rPr lang="en-US" sz="2200" dirty="0"/>
              <a:t>)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generate the extract file.</a:t>
            </a:r>
          </a:p>
        </p:txBody>
      </p:sp>
      <p:sp>
        <p:nvSpPr>
          <p:cNvPr id="9" name="Oval 8"/>
          <p:cNvSpPr/>
          <p:nvPr/>
        </p:nvSpPr>
        <p:spPr>
          <a:xfrm>
            <a:off x="6797675" y="515148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2493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Return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for returns submitted for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Approve or reject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 approved return data to send to VTrckS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VFC Program cannot modify returns per line item, as this would change the clinic’s inventory on-hand without their knowledge.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Clinics must delete rejected returns before they are allowed to submit a new vaccine 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36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151581-27B6-42B5-A0CD-BEDF2DBE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5" y="1690689"/>
            <a:ext cx="7940728" cy="4374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Submitted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58502" y="264523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8093873" y="537141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38675" y="1995380"/>
            <a:ext cx="3876675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Search for returns SUBMITTED FOR APPROVAL.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</a:t>
            </a:r>
            <a:r>
              <a:rPr lang="en-US" sz="2200" b="1" dirty="0"/>
              <a:t>View</a:t>
            </a:r>
            <a:r>
              <a:rPr lang="en-US" sz="2200" dirty="0"/>
              <a:t> return details.</a:t>
            </a:r>
          </a:p>
        </p:txBody>
      </p:sp>
    </p:spTree>
    <p:extLst>
      <p:ext uri="{BB962C8B-B14F-4D97-AF65-F5344CB8AC3E}">
        <p14:creationId xmlns:p14="http://schemas.microsoft.com/office/powerpoint/2010/main" val="2241859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E33B0-1272-46D6-B945-BEB313B3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443094"/>
            <a:ext cx="7886700" cy="3971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 / Reject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29112" y="361204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588783" y="170973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364910" y="5161828"/>
            <a:ext cx="4567223" cy="971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Add </a:t>
            </a:r>
            <a:r>
              <a:rPr lang="en-US" sz="2200" b="1" dirty="0"/>
              <a:t>Comments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Approve or reject the return.</a:t>
            </a:r>
          </a:p>
        </p:txBody>
      </p:sp>
    </p:spTree>
    <p:extLst>
      <p:ext uri="{BB962C8B-B14F-4D97-AF65-F5344CB8AC3E}">
        <p14:creationId xmlns:p14="http://schemas.microsoft.com/office/powerpoint/2010/main" val="3645881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1603CB-CD50-457C-84AA-FDBE84F2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1" y="1679210"/>
            <a:ext cx="7719729" cy="4221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Approved Return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8540" y="230183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94954" y="514737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478597" y="1497107"/>
            <a:ext cx="5036753" cy="1964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Search for APPROVED returns.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returns to include in the extract file. (</a:t>
            </a:r>
            <a:r>
              <a:rPr lang="en-US" sz="2200" i="1" dirty="0"/>
              <a:t>Returns not yet submitted are automatically selected</a:t>
            </a:r>
            <a:r>
              <a:rPr lang="en-US" sz="2200" dirty="0"/>
              <a:t>.)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generate the extract file.</a:t>
            </a:r>
          </a:p>
        </p:txBody>
      </p:sp>
      <p:sp>
        <p:nvSpPr>
          <p:cNvPr id="9" name="Oval 8"/>
          <p:cNvSpPr/>
          <p:nvPr/>
        </p:nvSpPr>
        <p:spPr>
          <a:xfrm>
            <a:off x="1734220" y="542169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4988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5EC34-AEEC-4BB2-AECC-F09A8D3A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28" y="1535627"/>
            <a:ext cx="6713802" cy="4077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Wastage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12330" y="138056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706286" y="533836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377216" y="2210832"/>
            <a:ext cx="5138134" cy="1019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</a:t>
            </a:r>
            <a:r>
              <a:rPr lang="en-US" sz="2200" b="1" dirty="0"/>
              <a:t>Add a New Wastage File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download the wastage extract.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6211" y="1380565"/>
            <a:ext cx="681318" cy="31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07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EF6B4-4258-439E-A19B-8DC30E75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39" y="1666445"/>
            <a:ext cx="6683319" cy="3231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VTrckS Shipping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72246" y="285484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381202" y="411943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27935" y="4976456"/>
            <a:ext cx="7288129" cy="12221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Search for previously uploaded shipment files.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View error(s) and warning(s) of a previously uploaded file.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Add a new VTrckS shipment file to WebIZ.</a:t>
            </a:r>
          </a:p>
        </p:txBody>
      </p:sp>
      <p:sp>
        <p:nvSpPr>
          <p:cNvPr id="9" name="Oval 8"/>
          <p:cNvSpPr/>
          <p:nvPr/>
        </p:nvSpPr>
        <p:spPr>
          <a:xfrm>
            <a:off x="7244042" y="149522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37102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F1AC1-CC5E-4014-A545-64DF6CA6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64" y="1871886"/>
            <a:ext cx="6652837" cy="1806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VTrckS Shipment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38664" y="31546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349490" y="169749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27934" y="4384343"/>
            <a:ext cx="7288129" cy="12221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select the file to upload from your local computer.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to </a:t>
            </a:r>
            <a:r>
              <a:rPr lang="en-US" sz="2200" b="1" dirty="0"/>
              <a:t>Import</a:t>
            </a:r>
            <a:r>
              <a:rPr lang="en-US" sz="2200" dirty="0"/>
              <a:t> the shipment data into the registry.</a:t>
            </a:r>
          </a:p>
        </p:txBody>
      </p:sp>
    </p:spTree>
    <p:extLst>
      <p:ext uri="{BB962C8B-B14F-4D97-AF65-F5344CB8AC3E}">
        <p14:creationId xmlns:p14="http://schemas.microsoft.com/office/powerpoint/2010/main" val="12780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27FFB-5203-4130-A5B1-6B262AC6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81" y="1637920"/>
            <a:ext cx="8391638" cy="2111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Clinic/User Vaccine Defaults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28652" y="4250333"/>
            <a:ext cx="7886698" cy="1320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Add </a:t>
            </a:r>
            <a:r>
              <a:rPr lang="en-US" sz="2400" b="1" dirty="0"/>
              <a:t>Vaccine</a:t>
            </a:r>
            <a:r>
              <a:rPr lang="en-US" sz="2400" dirty="0"/>
              <a:t> with </a:t>
            </a:r>
            <a:r>
              <a:rPr lang="en-US" sz="2400" b="1" dirty="0"/>
              <a:t>Lot Number</a:t>
            </a:r>
            <a:r>
              <a:rPr lang="en-US" sz="2400" dirty="0"/>
              <a:t>, </a:t>
            </a:r>
            <a:r>
              <a:rPr lang="en-US" sz="2400" b="1" dirty="0"/>
              <a:t>Funding Source</a:t>
            </a:r>
            <a:r>
              <a:rPr lang="en-US" sz="2400" dirty="0"/>
              <a:t>, and </a:t>
            </a:r>
            <a:r>
              <a:rPr lang="en-US" sz="2400" b="1" dirty="0"/>
              <a:t>Expiration Date</a:t>
            </a:r>
            <a:r>
              <a:rPr lang="en-US" sz="2400" dirty="0"/>
              <a:t> to inventory.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Delete</a:t>
            </a:r>
            <a:r>
              <a:rPr lang="en-US" sz="2400" dirty="0"/>
              <a:t> vaccine from inventory. </a:t>
            </a:r>
          </a:p>
        </p:txBody>
      </p:sp>
      <p:sp>
        <p:nvSpPr>
          <p:cNvPr id="7" name="Oval 6"/>
          <p:cNvSpPr/>
          <p:nvPr/>
        </p:nvSpPr>
        <p:spPr>
          <a:xfrm>
            <a:off x="1311790" y="34290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8378190" y="2818158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8084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 Vaccine Orders and Returns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9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3 Inventory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Tracks manufacturer, lot number, expiration date, funding source, and doses on-hand</a:t>
            </a:r>
          </a:p>
          <a:p>
            <a:r>
              <a:rPr lang="en-US" dirty="0"/>
              <a:t>Administering an immunization automatically decrements inventory</a:t>
            </a:r>
          </a:p>
          <a:p>
            <a:r>
              <a:rPr lang="en-US" dirty="0"/>
              <a:t>Requires a routine (e.g., monthly or weekly) inventory reconciliation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Module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physical storage locations (e.g., fridge or freezer) containing vaccine inventory</a:t>
            </a:r>
          </a:p>
          <a:p>
            <a:r>
              <a:rPr lang="en-US" dirty="0"/>
              <a:t>Each inventory location can be associated to one or more clinics</a:t>
            </a:r>
          </a:p>
          <a:p>
            <a:r>
              <a:rPr lang="en-US" dirty="0"/>
              <a:t>One clinic may have multiple inventory locations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3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_x0020_Type xmlns="4EE6E770-F36A-476A-9E0D-43F1801ED4A0">Implementation</Document_x0020_Type>
    <Document_x0020_Status xmlns="4EE6E770-F36A-476A-9E0D-43F1801ED4A0">Final</Document_x0020_Status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81DB5D1E6641A88DDF6843018E83" ma:contentTypeVersion="6" ma:contentTypeDescription="Create a new document." ma:contentTypeScope="" ma:versionID="8d149b11f440d4c316771849f73f691a">
  <xsd:schema xmlns:xsd="http://www.w3.org/2001/XMLSchema" xmlns:xs="http://www.w3.org/2001/XMLSchema" xmlns:p="http://schemas.microsoft.com/office/2006/metadata/properties" xmlns:ns1="http://schemas.microsoft.com/sharepoint/v3" xmlns:ns2="4EE6E770-F36A-476A-9E0D-43F1801ED4A0" xmlns:ns3="4ee6e770-f36a-476a-9e0d-43f1801ed4a0" xmlns:ns4="d73a4e6c-5551-41b0-b103-f651b384f51f" targetNamespace="http://schemas.microsoft.com/office/2006/metadata/properties" ma:root="true" ma:fieldsID="36eec05ebb352cd9cc3d388fffc0ae4b" ns1:_="" ns2:_="" ns3:_="" ns4:_="">
    <xsd:import namespace="http://schemas.microsoft.com/sharepoint/v3"/>
    <xsd:import namespace="4EE6E770-F36A-476A-9E0D-43F1801ED4A0"/>
    <xsd:import namespace="4ee6e770-f36a-476a-9e0d-43f1801ed4a0"/>
    <xsd:import namespace="d73a4e6c-5551-41b0-b103-f651b384f51f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ocument_x0020_Status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format="Dropdown" ma:internalName="Document_x0020_Type">
      <xsd:simpleType>
        <xsd:restriction base="dms:Choice">
          <xsd:enumeration value="Migrated"/>
          <xsd:enumeration value="Governance"/>
          <xsd:enumeration value="Initiation"/>
          <xsd:enumeration value="Planning"/>
          <xsd:enumeration value="Requirements"/>
          <xsd:enumeration value="Design"/>
          <xsd:enumeration value="Development"/>
          <xsd:enumeration value="Testing"/>
          <xsd:enumeration value="Implementation"/>
          <xsd:enumeration value="Post-implementation"/>
          <xsd:enumeration value="Disposition"/>
          <xsd:enumeration value="Procurement"/>
          <xsd:enumeration value="Request for Change"/>
        </xsd:restriction>
      </xsd:simpleType>
    </xsd:element>
    <xsd:element name="Document_x0020_Status" ma:index="9" ma:displayName="Document Status" ma:format="Dropdown" ma:internalName="Document_x0020_Status">
      <xsd:simpleType>
        <xsd:restriction base="dms:Choice">
          <xsd:enumeration value="Draft"/>
          <xsd:enumeration value="In-review"/>
          <xsd:enumeration value="Final"/>
          <xsd:enumeration value="Approved"/>
          <xsd:enumeration value="Migra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a4e6c-5551-41b0-b103-f651b384f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302A-22CD-4313-B590-97C7125E18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55963A-9C12-4BAA-8C0B-F32B74F98B5B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73a4e6c-5551-41b0-b103-f651b384f51f"/>
    <ds:schemaRef ds:uri="http://purl.org/dc/dcmitype/"/>
    <ds:schemaRef ds:uri="http://schemas.microsoft.com/office/2006/metadata/properties"/>
    <ds:schemaRef ds:uri="http://purl.org/dc/elements/1.1/"/>
    <ds:schemaRef ds:uri="4EE6E770-F36A-476A-9E0D-43F1801ED4A0"/>
    <ds:schemaRef ds:uri="http://schemas.microsoft.com/sharepoint/v3"/>
    <ds:schemaRef ds:uri="4ee6e770-f36a-476a-9e0d-43f1801ed4a0"/>
  </ds:schemaRefs>
</ds:datastoreItem>
</file>

<file path=customXml/itemProps3.xml><?xml version="1.0" encoding="utf-8"?>
<ds:datastoreItem xmlns:ds="http://schemas.openxmlformats.org/officeDocument/2006/customXml" ds:itemID="{CAFEF6A4-01CD-4156-AAD3-E3CF8D0DB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6E770-F36A-476A-9E0D-43F1801ED4A0"/>
    <ds:schemaRef ds:uri="4ee6e770-f36a-476a-9e0d-43f1801ed4a0"/>
    <ds:schemaRef ds:uri="d73a4e6c-5551-41b0-b103-f651b384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1680</Words>
  <Application>Microsoft Office PowerPoint</Application>
  <PresentationFormat>On-screen Show (4:3)</PresentationFormat>
  <Paragraphs>357</Paragraphs>
  <Slides>60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Gill Sans MT</vt:lpstr>
      <vt:lpstr>Office Theme</vt:lpstr>
      <vt:lpstr>Inventory Training</vt:lpstr>
      <vt:lpstr>Agenda</vt:lpstr>
      <vt:lpstr>Inventory Management Types</vt:lpstr>
      <vt:lpstr>Type 1 Inventory Management</vt:lpstr>
      <vt:lpstr>Type 2 Inventory Management</vt:lpstr>
      <vt:lpstr>Clinic/User Vaccine Defaults</vt:lpstr>
      <vt:lpstr>Type 3 Inventory Management</vt:lpstr>
      <vt:lpstr>Inventory Module</vt:lpstr>
      <vt:lpstr>Inventory Locations</vt:lpstr>
      <vt:lpstr>Inventory Location Setup</vt:lpstr>
      <vt:lpstr>Inventory Location Setup (cont.)</vt:lpstr>
      <vt:lpstr>Inventory Location Setup (cont.)</vt:lpstr>
      <vt:lpstr>Inventory On-Hand</vt:lpstr>
      <vt:lpstr>Add New Inventory</vt:lpstr>
      <vt:lpstr>Edit Inventory</vt:lpstr>
      <vt:lpstr>Inventory Adjustments</vt:lpstr>
      <vt:lpstr>Transfer Inventory</vt:lpstr>
      <vt:lpstr>Pending Inventory Transfers</vt:lpstr>
      <vt:lpstr>Inventory Inquiry Report</vt:lpstr>
      <vt:lpstr>Reverse Wastage Transactions</vt:lpstr>
      <vt:lpstr>Reverse Wastage Transactions (cont.)</vt:lpstr>
      <vt:lpstr>Inventory Reconciliation</vt:lpstr>
      <vt:lpstr>Add New Reconciliation</vt:lpstr>
      <vt:lpstr>Add New Reconciliation (cont.)</vt:lpstr>
      <vt:lpstr>Reconcile Inventory</vt:lpstr>
      <vt:lpstr>Reconcile Inventory (cont.)</vt:lpstr>
      <vt:lpstr>Reconcile Inventory (Aggregate)</vt:lpstr>
      <vt:lpstr>Reconciliation Best Practices</vt:lpstr>
      <vt:lpstr>Add Vaccine Order</vt:lpstr>
      <vt:lpstr>Add Vaccine Order (cont.)</vt:lpstr>
      <vt:lpstr>Add Vaccine Order (cont.)</vt:lpstr>
      <vt:lpstr>Add Vaccine Order (cont.)</vt:lpstr>
      <vt:lpstr>Add Vaccine Order (cont.)</vt:lpstr>
      <vt:lpstr>Receive Vaccine Orders</vt:lpstr>
      <vt:lpstr>Vaccine Returns</vt:lpstr>
      <vt:lpstr>Vaccine Returns (cont.)</vt:lpstr>
      <vt:lpstr>Vaccine Returns (cont.)</vt:lpstr>
      <vt:lpstr>Vaccine Returns (cont.)</vt:lpstr>
      <vt:lpstr>Electronic Decrementing</vt:lpstr>
      <vt:lpstr>Electronic Decrementing (cont.)</vt:lpstr>
      <vt:lpstr>Vaccine Shipments</vt:lpstr>
      <vt:lpstr>Vaccine Shipments (cont.)</vt:lpstr>
      <vt:lpstr>Vaccine Shipments (cont.)</vt:lpstr>
      <vt:lpstr>Add Inventory</vt:lpstr>
      <vt:lpstr>VTrckS Interface Module</vt:lpstr>
      <vt:lpstr>Provider Master Data</vt:lpstr>
      <vt:lpstr>Provider Ending Inventory</vt:lpstr>
      <vt:lpstr>Provider Fund Type Split Extract</vt:lpstr>
      <vt:lpstr>Provider Order Data</vt:lpstr>
      <vt:lpstr>Search for Submitted Orders</vt:lpstr>
      <vt:lpstr>Modify / Approve / Reject Orders</vt:lpstr>
      <vt:lpstr>Extract Approved Order Data</vt:lpstr>
      <vt:lpstr>Provider Return Data</vt:lpstr>
      <vt:lpstr>Search for Submitted Returns</vt:lpstr>
      <vt:lpstr>Approve / Reject Returns</vt:lpstr>
      <vt:lpstr>Extract Approved Return Data</vt:lpstr>
      <vt:lpstr>Provider Wastage Data</vt:lpstr>
      <vt:lpstr>VTrckS Shipping Data</vt:lpstr>
      <vt:lpstr>Upload VTrckS Shipment Data</vt:lpstr>
      <vt:lpstr>Approve Vaccine Orders and Returns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Dais</dc:creator>
  <cp:lastModifiedBy>Worrell, Gary</cp:lastModifiedBy>
  <cp:revision>167</cp:revision>
  <dcterms:created xsi:type="dcterms:W3CDTF">2015-01-05T05:05:49Z</dcterms:created>
  <dcterms:modified xsi:type="dcterms:W3CDTF">2019-09-04T15:39:10Z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0x010100D84C81DB5D1E6641A88DDF6843018E83</vt:lpwstr>
  </property>
</Properties>
</file>